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63" r:id="rId2"/>
    <p:sldId id="256" r:id="rId3"/>
    <p:sldId id="257" r:id="rId4"/>
    <p:sldId id="261" r:id="rId5"/>
    <p:sldId id="262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696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7/20/11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hyperlink" Target="http://www.ghostwriters-ink.com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lagiarism.org/plag_article_types_of_plagiarism.html" TargetMode="External"/><Relationship Id="rId3" Type="http://schemas.openxmlformats.org/officeDocument/2006/relationships/hyperlink" Target="https://www.indiana.edu/~istd/example2word.htm" TargetMode="External"/><Relationship Id="rId5" Type="http://schemas.openxmlformats.org/officeDocument/2006/relationships/hyperlink" Target="http://www.plagiarismtoday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hostwriters-ink.com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0"/>
            <a:ext cx="3175312" cy="1158240"/>
          </a:xfrm>
        </p:spPr>
        <p:txBody>
          <a:bodyPr>
            <a:normAutofit/>
          </a:bodyPr>
          <a:lstStyle/>
          <a:p>
            <a:r>
              <a:rPr lang="en-US" dirty="0" smtClean="0"/>
              <a:t>Plagiarism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066800"/>
            <a:ext cx="8482350" cy="54102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Corbel" pitchFamily="34" charset="0"/>
              </a:rPr>
              <a:t>1) Using other people’s productions without mentioning source</a:t>
            </a:r>
          </a:p>
          <a:p>
            <a:pPr algn="l"/>
            <a:r>
              <a:rPr lang="en-US" sz="2800" dirty="0" smtClean="0">
                <a:latin typeface="Corbel" pitchFamily="34" charset="0"/>
              </a:rPr>
              <a:t>2) Stealing other people’s ideas and productions and representing it as one’s own</a:t>
            </a:r>
          </a:p>
          <a:p>
            <a:pPr algn="l"/>
            <a:r>
              <a:rPr lang="en-US" sz="2800" dirty="0" smtClean="0">
                <a:latin typeface="Corbel" pitchFamily="34" charset="0"/>
              </a:rPr>
              <a:t>Plagiarism is an act of fraud by USA laws</a:t>
            </a:r>
          </a:p>
          <a:p>
            <a:pPr algn="l"/>
            <a:r>
              <a:rPr lang="en-US" sz="2800" dirty="0" smtClean="0">
                <a:latin typeface="Corbel" pitchFamily="34" charset="0"/>
              </a:rPr>
              <a:t>Types of plagiarism: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Ghost writer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Too-perfect paraphrase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poor-disguise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photocopy</a:t>
            </a:r>
          </a:p>
          <a:p>
            <a:pPr marL="457200" indent="-457200" algn="l">
              <a:buAutoNum type="arabicParenR"/>
            </a:pPr>
            <a:r>
              <a:rPr lang="en-US" sz="2800" dirty="0" smtClean="0">
                <a:latin typeface="Corbel" pitchFamily="34" charset="0"/>
              </a:rPr>
              <a:t>The potluck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0"/>
            <a:ext cx="4648200" cy="1158240"/>
          </a:xfrm>
        </p:spPr>
        <p:txBody>
          <a:bodyPr>
            <a:normAutofit/>
          </a:bodyPr>
          <a:lstStyle/>
          <a:p>
            <a:pPr algn="ctr"/>
            <a:r>
              <a:rPr dirty="0" smtClean="0"/>
              <a:t>T</a:t>
            </a:r>
            <a:r>
              <a:rPr lang="en-US" dirty="0" smtClean="0"/>
              <a:t>he</a:t>
            </a:r>
            <a:r>
              <a:rPr dirty="0" smtClean="0"/>
              <a:t> Photocopy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066800"/>
            <a:ext cx="8482350" cy="5410200"/>
          </a:xfrm>
        </p:spPr>
        <p:txBody>
          <a:bodyPr anchor="t">
            <a:normAutofit/>
          </a:bodyPr>
          <a:lstStyle/>
          <a:p>
            <a:pPr algn="ctr"/>
            <a:endParaRPr dirty="0" smtClean="0"/>
          </a:p>
          <a:p>
            <a:pPr algn="ctr"/>
            <a:r>
              <a:rPr lang="en-US" sz="2800" dirty="0" smtClean="0"/>
              <a:t>C</a:t>
            </a:r>
            <a:r>
              <a:rPr lang="en-US" sz="2800" dirty="0" smtClean="0"/>
              <a:t>opy-pasting </a:t>
            </a:r>
            <a:r>
              <a:rPr lang="en-US" sz="2800" dirty="0" smtClean="0"/>
              <a:t>a whole paragraph or a whole page without changing any thing.</a:t>
            </a:r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 smtClean="0"/>
          </a:p>
          <a:p>
            <a:pPr algn="l"/>
            <a:endParaRPr lang="en-US" sz="2800" dirty="0" smtClean="0">
              <a:latin typeface="Corbel" pitchFamily="34" charset="0"/>
            </a:endParaRPr>
          </a:p>
        </p:txBody>
      </p:sp>
      <p:pic>
        <p:nvPicPr>
          <p:cNvPr id="5" name="Picture 4" descr="l10plagiarism-pop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352800"/>
            <a:ext cx="2687434" cy="2514600"/>
          </a:xfrm>
          <a:prstGeom prst="rect">
            <a:avLst/>
          </a:prstGeom>
        </p:spPr>
      </p:pic>
      <p:pic>
        <p:nvPicPr>
          <p:cNvPr id="6" name="Picture 5" descr="967copy and pas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429000"/>
            <a:ext cx="3657201" cy="2177177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4114800" y="4191000"/>
            <a:ext cx="163068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r>
              <a:rPr dirty="0" smtClean="0"/>
              <a:t>"The Potluck Paper" 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077200" cy="4419600"/>
          </a:xfrm>
        </p:spPr>
        <p:txBody>
          <a:bodyPr vert="horz" anchor="t">
            <a:normAutofit/>
          </a:bodyPr>
          <a:lstStyle/>
          <a:p>
            <a:pPr algn="l"/>
            <a:r>
              <a:rPr lang="en-US" sz="3600" dirty="0" smtClean="0"/>
              <a:t>T</a:t>
            </a:r>
            <a:r>
              <a:rPr lang="en-US" sz="3600" dirty="0" smtClean="0"/>
              <a:t>akes </a:t>
            </a:r>
            <a:r>
              <a:rPr lang="en-US" sz="3600" dirty="0" smtClean="0"/>
              <a:t>peaces of paragraphs or even sentences from different sites and resources and connects them together with a word of their own. </a:t>
            </a:r>
            <a:endParaRPr lang="en-US" sz="3600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</a:t>
            </a:r>
            <a:r>
              <a:rPr dirty="0" smtClean="0"/>
              <a:t>ow to avoding plagiarism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077200" cy="4876800"/>
          </a:xfrm>
        </p:spPr>
        <p:txBody>
          <a:bodyPr anchor="t">
            <a:normAutofit/>
          </a:bodyPr>
          <a:lstStyle/>
          <a:p>
            <a:pPr lvl="0" algn="l">
              <a:buFont typeface="Arial"/>
              <a:buChar char="•"/>
            </a:pPr>
            <a:r>
              <a:rPr lang="en-US" sz="3600" dirty="0" smtClean="0"/>
              <a:t> Don’t procrastinate. </a:t>
            </a:r>
          </a:p>
          <a:p>
            <a:pPr lvl="0" algn="l">
              <a:buFont typeface="Arial"/>
              <a:buChar char="•"/>
            </a:pPr>
            <a:r>
              <a:rPr lang="en-US" sz="3600" dirty="0" smtClean="0"/>
              <a:t> Mention the cite source.</a:t>
            </a:r>
          </a:p>
          <a:p>
            <a:pPr algn="l"/>
            <a:endParaRPr lang="en-US" sz="3600" dirty="0" smtClean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4" name="Picture 3" descr="03214468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657600"/>
            <a:ext cx="1676400" cy="1887839"/>
          </a:xfrm>
          <a:prstGeom prst="rect">
            <a:avLst/>
          </a:prstGeom>
        </p:spPr>
      </p:pic>
      <p:pic>
        <p:nvPicPr>
          <p:cNvPr id="7" name="Picture 6" descr="stop-plagaris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429000"/>
            <a:ext cx="2311400" cy="23114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2819400" y="4191000"/>
            <a:ext cx="305308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sz="4400" smtClean="0"/>
              <a:t>Reference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 anchor="t">
            <a:normAutofit/>
          </a:bodyPr>
          <a:lstStyle/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2"/>
              </a:rPr>
              <a:t>http</a:t>
            </a:r>
            <a:r>
              <a:rPr lang="en-US" sz="3200" dirty="0" smtClean="0">
                <a:latin typeface="Arial"/>
                <a:cs typeface="Arial"/>
                <a:hlinkClick r:id="rId2"/>
              </a:rPr>
              <a:t>://www.plagiarism.org/plag_article_types_of_plagiarism.</a:t>
            </a:r>
            <a:r>
              <a:rPr lang="en-US" sz="3200" dirty="0" smtClean="0">
                <a:latin typeface="Arial"/>
                <a:cs typeface="Arial"/>
                <a:hlinkClick r:id="rId2"/>
              </a:rPr>
              <a:t>html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3"/>
              </a:rPr>
              <a:t>https</a:t>
            </a:r>
            <a:r>
              <a:rPr lang="en-US" sz="3200" dirty="0" smtClean="0">
                <a:latin typeface="Arial"/>
                <a:cs typeface="Arial"/>
                <a:hlinkClick r:id="rId3"/>
              </a:rPr>
              <a:t>://www.indiana.edu/~istd/example2word.</a:t>
            </a:r>
            <a:r>
              <a:rPr lang="en-US" sz="3200" dirty="0" smtClean="0">
                <a:latin typeface="Arial"/>
                <a:cs typeface="Arial"/>
                <a:hlinkClick r:id="rId3"/>
              </a:rPr>
              <a:t>htm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4"/>
              </a:rPr>
              <a:t>http</a:t>
            </a:r>
            <a:r>
              <a:rPr lang="en-US" sz="3200" dirty="0" smtClean="0">
                <a:latin typeface="Arial"/>
                <a:cs typeface="Arial"/>
                <a:hlinkClick r:id="rId4"/>
              </a:rPr>
              <a:t>://www.ghostwriters-ink.</a:t>
            </a:r>
            <a:r>
              <a:rPr lang="en-US" sz="3200" dirty="0" smtClean="0">
                <a:latin typeface="Arial"/>
                <a:cs typeface="Arial"/>
                <a:hlinkClick r:id="rId4"/>
              </a:rPr>
              <a:t>com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  <a:hlinkClick r:id="rId5"/>
              </a:rPr>
              <a:t>http</a:t>
            </a:r>
            <a:r>
              <a:rPr lang="en-US" sz="3200" dirty="0" smtClean="0">
                <a:latin typeface="Arial"/>
                <a:cs typeface="Arial"/>
                <a:hlinkClick r:id="rId5"/>
              </a:rPr>
              <a:t>://www.plagiarismtoday.</a:t>
            </a:r>
            <a:r>
              <a:rPr lang="en-US" sz="3200" dirty="0" smtClean="0">
                <a:latin typeface="Arial"/>
                <a:cs typeface="Arial"/>
                <a:hlinkClick r:id="rId5"/>
              </a:rPr>
              <a:t>com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</a:rPr>
              <a:t>A </a:t>
            </a:r>
            <a:r>
              <a:rPr lang="en-US" sz="3200" dirty="0" smtClean="0">
                <a:latin typeface="Arial"/>
                <a:cs typeface="Arial"/>
              </a:rPr>
              <a:t>Few Words of His Own (NY Times article</a:t>
            </a:r>
            <a:r>
              <a:rPr lang="en-US" sz="3200" dirty="0" smtClean="0">
                <a:latin typeface="Arial"/>
                <a:cs typeface="Arial"/>
              </a:rPr>
              <a:t>)</a:t>
            </a:r>
          </a:p>
          <a:p>
            <a:pPr algn="l">
              <a:buFont typeface="Arial"/>
              <a:buChar char="•"/>
            </a:pPr>
            <a:r>
              <a:rPr lang="en-US" sz="3200" dirty="0" smtClean="0">
                <a:latin typeface="Arial"/>
                <a:cs typeface="Arial"/>
              </a:rPr>
              <a:t>LA </a:t>
            </a:r>
            <a:r>
              <a:rPr lang="en-US" sz="3200" dirty="0" smtClean="0">
                <a:latin typeface="Arial"/>
                <a:cs typeface="Arial"/>
              </a:rPr>
              <a:t>HABITACION DE FERMAT (movie</a:t>
            </a:r>
            <a:r>
              <a:rPr lang="en-US" sz="3200" dirty="0" smtClean="0">
                <a:latin typeface="Arial"/>
                <a:cs typeface="Arial"/>
              </a:rPr>
              <a:t>)</a:t>
            </a:r>
            <a:endParaRPr lang="en-US" sz="3200" dirty="0" smtClean="0">
              <a:latin typeface="Arial"/>
              <a:cs typeface="Arial"/>
            </a:endParaRPr>
          </a:p>
          <a:p>
            <a:pPr algn="l">
              <a:buFont typeface="Arial"/>
              <a:buChar char="•"/>
            </a:pPr>
            <a:endParaRPr lang="en-US" sz="3600" dirty="0" smtClean="0"/>
          </a:p>
          <a:p>
            <a:pPr algn="l"/>
            <a:endParaRPr lang="en-US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r>
              <a:rPr lang="en-US" dirty="0" smtClean="0"/>
              <a:t>The  Ghost  writer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4419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The way of cheating when the writer assigns other person’s work. And this other person is a ghost writer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Two types: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1) Mercenary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2) Victim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lang="en-US" dirty="0" smtClean="0"/>
              <a:t>Mercenary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3810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The person who earns money by doing a work for somebody else.</a:t>
            </a:r>
          </a:p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They writes stories, articles, essays</a:t>
            </a:r>
            <a:r>
              <a:rPr lang="en-US" sz="3600" smtClean="0">
                <a:latin typeface="Consolas" pitchFamily="49" charset="0"/>
                <a:cs typeface="Consolas" pitchFamily="49" charset="0"/>
              </a:rPr>
              <a:t>, speeches</a:t>
            </a:r>
            <a:r>
              <a:rPr lang="en-US" sz="3600" dirty="0" smtClean="0">
                <a:latin typeface="Consolas" pitchFamily="49" charset="0"/>
                <a:cs typeface="Consolas" pitchFamily="49" charset="0"/>
              </a:rPr>
              <a:t>, books even musical compositions and comments.</a:t>
            </a:r>
          </a:p>
          <a:p>
            <a:pPr algn="l"/>
            <a:endParaRPr lang="en-US" sz="3600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lang="en-US" dirty="0" smtClean="0"/>
              <a:t>Mercenary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077200" cy="4724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At Ghostwriters Ink, we only work with leading ghostwriters and book editors who have ghost written, co-written and edited books for clients across North America, UK, and abroad.</a:t>
            </a:r>
          </a:p>
          <a:p>
            <a:pPr algn="l"/>
            <a:endParaRPr lang="en-US" sz="3600" dirty="0" smtClean="0">
              <a:latin typeface="Consolas" pitchFamily="49" charset="0"/>
              <a:cs typeface="Consolas" pitchFamily="49" charset="0"/>
            </a:endParaRPr>
          </a:p>
          <a:p>
            <a:pPr algn="l"/>
            <a:r>
              <a:rPr lang="en-US" sz="3600" dirty="0" smtClean="0">
                <a:hlinkClick r:id="rId2"/>
              </a:rPr>
              <a:t>http://www.ghostwriters-ink.com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853440"/>
          </a:xfrm>
        </p:spPr>
        <p:txBody>
          <a:bodyPr/>
          <a:lstStyle/>
          <a:p>
            <a:pPr algn="ctr"/>
            <a:r>
              <a:rPr lang="en-US" dirty="0" smtClean="0"/>
              <a:t>Victim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077200" cy="2438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Consolas" pitchFamily="49" charset="0"/>
                <a:cs typeface="Consolas" pitchFamily="49" charset="0"/>
              </a:rPr>
              <a:t>Victim is an actual author of the specific work whose work was stolen and was assigned by another person.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28600"/>
            <a:ext cx="5689912" cy="1371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A</a:t>
            </a:r>
            <a:r>
              <a:rPr sz="4000" dirty="0" smtClean="0"/>
              <a:t>ccidental stealing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8077200" cy="35052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/>
              <a:t>The writer use proper citation and paraphrase well, but he or she forget to put the quotation marks in text. </a:t>
            </a:r>
            <a:endParaRPr lang="en-US" sz="4400" dirty="0" smtClean="0"/>
          </a:p>
          <a:p>
            <a:pPr algn="l"/>
            <a:endParaRPr lang="en-US" sz="36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dirty="0" smtClean="0"/>
              <a:t>Example of </a:t>
            </a:r>
            <a:r>
              <a:rPr lang="en-US" sz="4800" dirty="0" smtClean="0"/>
              <a:t>Accidental stealing</a:t>
            </a:r>
            <a:endParaRPr 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191000" cy="503628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According to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Althen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the author of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American Ways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It [advertising] affords countless insights into American values, tastes, and standards (205). </a:t>
            </a:r>
            <a:endParaRPr lang="ko-KR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sz="quarter" idx="4"/>
          </p:nvPr>
        </p:nvSpPr>
        <p:spPr>
          <a:xfrm>
            <a:off x="4648200" y="1524000"/>
            <a:ext cx="4267200" cy="495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According to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Althen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the author of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American Ways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“It [advertising] affords countless insights into American values, tastes, and standards” (205). 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762000"/>
            <a:ext cx="5689912" cy="853440"/>
          </a:xfrm>
        </p:spPr>
        <p:txBody>
          <a:bodyPr/>
          <a:lstStyle/>
          <a:p>
            <a:pPr algn="ctr"/>
            <a:r>
              <a:rPr smtClean="0"/>
              <a:t>The Poor Disguise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8077200" cy="3505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Although the writer included the reference, the writer does not paraphrase, only change key words  or phrases.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</a:t>
            </a:r>
            <a:r>
              <a:rPr smtClean="0"/>
              <a:t>xample of The Poor Disguise</a:t>
            </a:r>
            <a:endParaRPr 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3200" dirty="0" smtClean="0"/>
              <a:t>According to Outliers, “a </a:t>
            </a:r>
            <a:r>
              <a:rPr lang="en-US" altLang="ko-KR" sz="3200" b="1" i="1" dirty="0" smtClean="0"/>
              <a:t>Korean Air</a:t>
            </a:r>
            <a:r>
              <a:rPr lang="en-US" altLang="ko-KR" sz="3200" dirty="0" smtClean="0"/>
              <a:t> Boeing 707 </a:t>
            </a:r>
            <a:r>
              <a:rPr lang="en-US" altLang="ko-KR" sz="3200" b="1" i="1" dirty="0" smtClean="0"/>
              <a:t>wandered</a:t>
            </a:r>
            <a:r>
              <a:rPr lang="en-US" altLang="ko-KR" sz="3200" dirty="0" smtClean="0"/>
              <a:t> into Russian </a:t>
            </a:r>
            <a:r>
              <a:rPr lang="en-US" altLang="ko-KR" sz="3200" b="1" i="1" dirty="0" smtClean="0"/>
              <a:t>air space</a:t>
            </a:r>
            <a:r>
              <a:rPr lang="en-US" altLang="ko-KR" sz="3200" dirty="0" smtClean="0"/>
              <a:t> . . . By a Soviet military jet over the Barents Sea” (179).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z="3500" dirty="0" smtClean="0"/>
              <a:t>According to Outliers, “a </a:t>
            </a:r>
            <a:r>
              <a:rPr lang="en-US" altLang="ko-KR" sz="3500" b="1" i="1" dirty="0" smtClean="0"/>
              <a:t>KAL</a:t>
            </a:r>
            <a:r>
              <a:rPr lang="en-US" altLang="ko-KR" sz="3500" dirty="0" smtClean="0"/>
              <a:t> Boeing 707 </a:t>
            </a:r>
            <a:r>
              <a:rPr lang="en-US" altLang="ko-KR" sz="3500" b="1" i="1" dirty="0" smtClean="0"/>
              <a:t>lost way</a:t>
            </a:r>
            <a:r>
              <a:rPr lang="en-US" altLang="ko-KR" sz="3500" dirty="0" smtClean="0"/>
              <a:t> into Russian </a:t>
            </a:r>
            <a:r>
              <a:rPr lang="en-US" altLang="ko-KR" sz="3500" b="1" i="1" dirty="0" smtClean="0"/>
              <a:t>sky</a:t>
            </a:r>
            <a:r>
              <a:rPr lang="en-US" altLang="ko-KR" sz="3500" dirty="0" smtClean="0"/>
              <a:t> . . . By a </a:t>
            </a:r>
            <a:r>
              <a:rPr lang="en-US" altLang="ko-KR" sz="3500" b="1" i="1" dirty="0" smtClean="0"/>
              <a:t>USSR</a:t>
            </a:r>
            <a:r>
              <a:rPr lang="en-US" altLang="ko-KR" sz="3500" dirty="0" smtClean="0"/>
              <a:t> jet over the Barents Sea” (179).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366</TotalTime>
  <Words>490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Technic</vt:lpstr>
      <vt:lpstr>Plagiarism</vt:lpstr>
      <vt:lpstr>The  Ghost  writer</vt:lpstr>
      <vt:lpstr>Mercenary</vt:lpstr>
      <vt:lpstr>Mercenary</vt:lpstr>
      <vt:lpstr>Victim</vt:lpstr>
      <vt:lpstr>Accidental stealing</vt:lpstr>
      <vt:lpstr>Example of Accidental stealing</vt:lpstr>
      <vt:lpstr>The Poor Disguise</vt:lpstr>
      <vt:lpstr>Example of The Poor Disguise</vt:lpstr>
      <vt:lpstr>The Photocopy</vt:lpstr>
      <vt:lpstr>"The Potluck Paper" </vt:lpstr>
      <vt:lpstr>How to avoding plagiarism</vt:lpstr>
      <vt:lpstr>Reference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Ghost  writer</dc:title>
  <dc:creator>sarmat</dc:creator>
  <cp:lastModifiedBy>Michigan State University</cp:lastModifiedBy>
  <cp:revision>59</cp:revision>
  <dcterms:created xsi:type="dcterms:W3CDTF">2011-07-20T20:19:19Z</dcterms:created>
  <dcterms:modified xsi:type="dcterms:W3CDTF">2011-07-20T20:30:18Z</dcterms:modified>
</cp:coreProperties>
</file>